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3" r:id="rId5"/>
    <p:sldId id="296" r:id="rId6"/>
    <p:sldId id="297" r:id="rId7"/>
    <p:sldId id="306" r:id="rId8"/>
    <p:sldId id="299" r:id="rId9"/>
    <p:sldId id="305" r:id="rId10"/>
    <p:sldId id="300" r:id="rId11"/>
    <p:sldId id="301" r:id="rId12"/>
    <p:sldId id="302" r:id="rId13"/>
    <p:sldId id="303" r:id="rId14"/>
    <p:sldId id="304" r:id="rId15"/>
    <p:sldId id="307" r:id="rId16"/>
    <p:sldId id="298" r:id="rId17"/>
    <p:sldId id="310"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6E941-42A5-49B2-A01C-44E6E919EA19}" v="53" dt="2020-09-11T19:50:1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1" d="100"/>
          <a:sy n="61" d="100"/>
        </p:scale>
        <p:origin x="72"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9/11/2020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ood_College"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Feather.svg"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69514"/>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0" y="2259026"/>
            <a:ext cx="4775075" cy="1239998"/>
          </a:xfrm>
        </p:spPr>
        <p:txBody>
          <a:bodyPr>
            <a:normAutofit/>
          </a:bodyPr>
          <a:lstStyle/>
          <a:p>
            <a:r>
              <a:rPr lang="en-US" sz="4400" dirty="0">
                <a:solidFill>
                  <a:schemeClr val="tx1"/>
                </a:solidFill>
              </a:rPr>
              <a:t>Title IX for Employees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429000"/>
            <a:ext cx="4775075" cy="1126644"/>
          </a:xfrm>
        </p:spPr>
        <p:txBody>
          <a:bodyPr>
            <a:normAutofit fontScale="77500" lnSpcReduction="20000"/>
          </a:bodyPr>
          <a:lstStyle/>
          <a:p>
            <a:pPr>
              <a:spcAft>
                <a:spcPts val="600"/>
              </a:spcAft>
            </a:pPr>
            <a:r>
              <a:rPr lang="en-US" dirty="0">
                <a:solidFill>
                  <a:schemeClr val="tx1"/>
                </a:solidFill>
              </a:rPr>
              <a:t>Carol Wuenschel </a:t>
            </a:r>
          </a:p>
          <a:p>
            <a:pPr>
              <a:spcAft>
                <a:spcPts val="600"/>
              </a:spcAft>
            </a:pPr>
            <a:r>
              <a:rPr lang="en-US" dirty="0">
                <a:solidFill>
                  <a:schemeClr val="tx1"/>
                </a:solidFill>
              </a:rPr>
              <a:t>Executive Director for Human Resources </a:t>
            </a:r>
          </a:p>
          <a:p>
            <a:pPr>
              <a:spcAft>
                <a:spcPts val="600"/>
              </a:spcAft>
            </a:pPr>
            <a:r>
              <a:rPr lang="en-US" dirty="0">
                <a:solidFill>
                  <a:schemeClr val="tx1"/>
                </a:solidFill>
              </a:rPr>
              <a:t>and Title IX Coordinator</a:t>
            </a:r>
          </a:p>
          <a:p>
            <a:pPr>
              <a:spcAft>
                <a:spcPts val="600"/>
              </a:spcAft>
            </a:pPr>
            <a:r>
              <a:rPr lang="en-US" dirty="0">
                <a:solidFill>
                  <a:schemeClr val="tx1"/>
                </a:solidFill>
              </a:rPr>
              <a:t>2020</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991D-9BDF-4736-B7CD-9DD8B33623DF}"/>
              </a:ext>
            </a:extLst>
          </p:cNvPr>
          <p:cNvSpPr>
            <a:spLocks noGrp="1"/>
          </p:cNvSpPr>
          <p:nvPr>
            <p:ph type="title"/>
          </p:nvPr>
        </p:nvSpPr>
        <p:spPr/>
        <p:txBody>
          <a:bodyPr/>
          <a:lstStyle/>
          <a:p>
            <a:r>
              <a:rPr lang="en-US" dirty="0"/>
              <a:t>Timing of Review and Comment Period</a:t>
            </a:r>
          </a:p>
        </p:txBody>
      </p:sp>
      <p:sp>
        <p:nvSpPr>
          <p:cNvPr id="3" name="Content Placeholder 2">
            <a:extLst>
              <a:ext uri="{FF2B5EF4-FFF2-40B4-BE49-F238E27FC236}">
                <a16:creationId xmlns:a16="http://schemas.microsoft.com/office/drawing/2014/main" id="{05DD4980-1D67-47C8-A078-4ADA5B869B9A}"/>
              </a:ext>
            </a:extLst>
          </p:cNvPr>
          <p:cNvSpPr>
            <a:spLocks noGrp="1"/>
          </p:cNvSpPr>
          <p:nvPr>
            <p:ph sz="half" idx="1"/>
          </p:nvPr>
        </p:nvSpPr>
        <p:spPr/>
        <p:txBody>
          <a:bodyPr/>
          <a:lstStyle/>
          <a:p>
            <a:pPr>
              <a:buFont typeface="Wingdings" panose="05000000000000000000" pitchFamily="2" charset="2"/>
              <a:buChar char="v"/>
            </a:pPr>
            <a:r>
              <a:rPr lang="en-US" dirty="0"/>
              <a:t>Parties must have at least 10 days to submit a written response, which the investigator will consider prior to completion of the investigative report</a:t>
            </a:r>
          </a:p>
        </p:txBody>
      </p:sp>
      <p:sp>
        <p:nvSpPr>
          <p:cNvPr id="4" name="Content Placeholder 3">
            <a:extLst>
              <a:ext uri="{FF2B5EF4-FFF2-40B4-BE49-F238E27FC236}">
                <a16:creationId xmlns:a16="http://schemas.microsoft.com/office/drawing/2014/main" id="{F5DC200A-FD30-4B21-A38F-F5CB4B503C40}"/>
              </a:ext>
            </a:extLst>
          </p:cNvPr>
          <p:cNvSpPr>
            <a:spLocks noGrp="1"/>
          </p:cNvSpPr>
          <p:nvPr>
            <p:ph sz="half" idx="2"/>
          </p:nvPr>
        </p:nvSpPr>
        <p:spPr/>
        <p:txBody>
          <a:bodyPr/>
          <a:lstStyle/>
          <a:p>
            <a:pPr>
              <a:buFont typeface="Wingdings" panose="05000000000000000000" pitchFamily="2" charset="2"/>
              <a:buChar char="v"/>
            </a:pPr>
            <a:r>
              <a:rPr lang="en-US" dirty="0"/>
              <a:t>All comments must be included in the final investigation report with reason why or why not the information was not considered </a:t>
            </a:r>
          </a:p>
        </p:txBody>
      </p:sp>
    </p:spTree>
    <p:extLst>
      <p:ext uri="{BB962C8B-B14F-4D97-AF65-F5344CB8AC3E}">
        <p14:creationId xmlns:p14="http://schemas.microsoft.com/office/powerpoint/2010/main" val="156739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8C89-84CA-41AB-8DD5-E393B3685E1A}"/>
              </a:ext>
            </a:extLst>
          </p:cNvPr>
          <p:cNvSpPr>
            <a:spLocks noGrp="1"/>
          </p:cNvSpPr>
          <p:nvPr>
            <p:ph type="title"/>
          </p:nvPr>
        </p:nvSpPr>
        <p:spPr/>
        <p:txBody>
          <a:bodyPr/>
          <a:lstStyle/>
          <a:p>
            <a:r>
              <a:rPr lang="en-US" dirty="0"/>
              <a:t>Live Hearings and Decision-makers</a:t>
            </a:r>
          </a:p>
        </p:txBody>
      </p:sp>
      <p:sp>
        <p:nvSpPr>
          <p:cNvPr id="3" name="Content Placeholder 2">
            <a:extLst>
              <a:ext uri="{FF2B5EF4-FFF2-40B4-BE49-F238E27FC236}">
                <a16:creationId xmlns:a16="http://schemas.microsoft.com/office/drawing/2014/main" id="{61425F77-3278-4C05-879B-A2AF61B5939C}"/>
              </a:ext>
            </a:extLst>
          </p:cNvPr>
          <p:cNvSpPr>
            <a:spLocks noGrp="1"/>
          </p:cNvSpPr>
          <p:nvPr>
            <p:ph sz="half" idx="1"/>
          </p:nvPr>
        </p:nvSpPr>
        <p:spPr/>
        <p:txBody>
          <a:bodyPr/>
          <a:lstStyle/>
          <a:p>
            <a:pPr>
              <a:buFont typeface="Wingdings" panose="05000000000000000000" pitchFamily="2" charset="2"/>
              <a:buChar char="v"/>
            </a:pPr>
            <a:r>
              <a:rPr lang="en-US" dirty="0"/>
              <a:t>Live – conducted with both parties and their advisors in separate locations through the use of technology</a:t>
            </a:r>
          </a:p>
        </p:txBody>
      </p:sp>
      <p:sp>
        <p:nvSpPr>
          <p:cNvPr id="4" name="Content Placeholder 3">
            <a:extLst>
              <a:ext uri="{FF2B5EF4-FFF2-40B4-BE49-F238E27FC236}">
                <a16:creationId xmlns:a16="http://schemas.microsoft.com/office/drawing/2014/main" id="{1EDDFE50-F44E-48E5-9C77-010306556C85}"/>
              </a:ext>
            </a:extLst>
          </p:cNvPr>
          <p:cNvSpPr>
            <a:spLocks noGrp="1"/>
          </p:cNvSpPr>
          <p:nvPr>
            <p:ph sz="half" idx="2"/>
          </p:nvPr>
        </p:nvSpPr>
        <p:spPr>
          <a:xfrm>
            <a:off x="6808238" y="2103120"/>
            <a:ext cx="4316962" cy="1581113"/>
          </a:xfrm>
        </p:spPr>
        <p:txBody>
          <a:bodyPr/>
          <a:lstStyle/>
          <a:p>
            <a:pPr>
              <a:buFont typeface="Wingdings" panose="05000000000000000000" pitchFamily="2" charset="2"/>
              <a:buChar char="v"/>
            </a:pPr>
            <a:r>
              <a:rPr lang="en-US" dirty="0"/>
              <a:t>Decision-makers – Hearing Panel, Hearing Panel Chair</a:t>
            </a:r>
          </a:p>
          <a:p>
            <a:pPr>
              <a:buFont typeface="Wingdings" panose="05000000000000000000" pitchFamily="2" charset="2"/>
              <a:buChar char="v"/>
            </a:pPr>
            <a:r>
              <a:rPr lang="en-US" dirty="0"/>
              <a:t>VPs – Consultants for Sanctions</a:t>
            </a:r>
          </a:p>
          <a:p>
            <a:pPr>
              <a:buFont typeface="Wingdings" panose="05000000000000000000" pitchFamily="2" charset="2"/>
              <a:buChar char="v"/>
            </a:pPr>
            <a:r>
              <a:rPr lang="en-US" dirty="0"/>
              <a:t>Appeals Officials</a:t>
            </a:r>
          </a:p>
          <a:p>
            <a:endParaRPr lang="en-US" dirty="0"/>
          </a:p>
        </p:txBody>
      </p:sp>
      <p:pic>
        <p:nvPicPr>
          <p:cNvPr id="5" name="Picture 4">
            <a:extLst>
              <a:ext uri="{FF2B5EF4-FFF2-40B4-BE49-F238E27FC236}">
                <a16:creationId xmlns:a16="http://schemas.microsoft.com/office/drawing/2014/main" id="{51B8E8FD-6197-4A31-BBFC-3B339D4B57E1}"/>
              </a:ext>
            </a:extLst>
          </p:cNvPr>
          <p:cNvPicPr>
            <a:picLocks noChangeAspect="1"/>
          </p:cNvPicPr>
          <p:nvPr/>
        </p:nvPicPr>
        <p:blipFill>
          <a:blip r:embed="rId2"/>
          <a:stretch>
            <a:fillRect/>
          </a:stretch>
        </p:blipFill>
        <p:spPr>
          <a:xfrm>
            <a:off x="1381407" y="3350038"/>
            <a:ext cx="2481287" cy="2865368"/>
          </a:xfrm>
          <a:prstGeom prst="rect">
            <a:avLst/>
          </a:prstGeom>
        </p:spPr>
      </p:pic>
      <p:pic>
        <p:nvPicPr>
          <p:cNvPr id="6" name="Picture 5">
            <a:extLst>
              <a:ext uri="{FF2B5EF4-FFF2-40B4-BE49-F238E27FC236}">
                <a16:creationId xmlns:a16="http://schemas.microsoft.com/office/drawing/2014/main" id="{E8E605E8-98C4-4726-8EAC-F59888C1A16D}"/>
              </a:ext>
            </a:extLst>
          </p:cNvPr>
          <p:cNvPicPr>
            <a:picLocks noChangeAspect="1"/>
          </p:cNvPicPr>
          <p:nvPr/>
        </p:nvPicPr>
        <p:blipFill>
          <a:blip r:embed="rId3"/>
          <a:stretch>
            <a:fillRect/>
          </a:stretch>
        </p:blipFill>
        <p:spPr>
          <a:xfrm>
            <a:off x="4091774" y="3429000"/>
            <a:ext cx="2487384" cy="2720109"/>
          </a:xfrm>
          <a:prstGeom prst="rect">
            <a:avLst/>
          </a:prstGeom>
        </p:spPr>
      </p:pic>
      <p:graphicFrame>
        <p:nvGraphicFramePr>
          <p:cNvPr id="7" name="Table 6">
            <a:extLst>
              <a:ext uri="{FF2B5EF4-FFF2-40B4-BE49-F238E27FC236}">
                <a16:creationId xmlns:a16="http://schemas.microsoft.com/office/drawing/2014/main" id="{D5035FFD-E3BC-408D-8211-0EBC35DE4BD2}"/>
              </a:ext>
            </a:extLst>
          </p:cNvPr>
          <p:cNvGraphicFramePr>
            <a:graphicFrameLocks noGrp="1"/>
          </p:cNvGraphicFramePr>
          <p:nvPr>
            <p:extLst>
              <p:ext uri="{D42A27DB-BD31-4B8C-83A1-F6EECF244321}">
                <p14:modId xmlns:p14="http://schemas.microsoft.com/office/powerpoint/2010/main" val="2330523174"/>
              </p:ext>
            </p:extLst>
          </p:nvPr>
        </p:nvGraphicFramePr>
        <p:xfrm>
          <a:off x="7035734" y="4354715"/>
          <a:ext cx="3162300" cy="1645920"/>
        </p:xfrm>
        <a:graphic>
          <a:graphicData uri="http://schemas.openxmlformats.org/drawingml/2006/table">
            <a:tbl>
              <a:tblPr>
                <a:tableStyleId>{5C22544A-7EE6-4342-B048-85BDC9FD1C3A}</a:tableStyleId>
              </a:tblPr>
              <a:tblGrid>
                <a:gridCol w="1266825">
                  <a:extLst>
                    <a:ext uri="{9D8B030D-6E8A-4147-A177-3AD203B41FA5}">
                      <a16:colId xmlns:a16="http://schemas.microsoft.com/office/drawing/2014/main" val="1171681328"/>
                    </a:ext>
                  </a:extLst>
                </a:gridCol>
                <a:gridCol w="1895475">
                  <a:extLst>
                    <a:ext uri="{9D8B030D-6E8A-4147-A177-3AD203B41FA5}">
                      <a16:colId xmlns:a16="http://schemas.microsoft.com/office/drawing/2014/main" val="3852162999"/>
                    </a:ext>
                  </a:extLst>
                </a:gridCol>
              </a:tblGrid>
              <a:tr h="0">
                <a:tc gridSpan="2">
                  <a:txBody>
                    <a:bodyPr/>
                    <a:lstStyle/>
                    <a:p>
                      <a:pPr algn="ctr" fontAlgn="b"/>
                      <a:r>
                        <a:rPr lang="en-US" sz="1000" u="none" strike="noStrike">
                          <a:effectLst/>
                        </a:rPr>
                        <a:t>VPs for Sanctions</a:t>
                      </a:r>
                      <a:endParaRPr lang="en-US" sz="1000" b="1" i="0" u="none" strike="noStrike">
                        <a:solidFill>
                          <a:srgbClr val="000000"/>
                        </a:solidFill>
                        <a:effectLst/>
                        <a:latin typeface="Tahoma" panose="020B060403050404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4211425802"/>
                  </a:ext>
                </a:extLst>
              </a:tr>
              <a:tr h="167640">
                <a:tc>
                  <a:txBody>
                    <a:bodyPr/>
                    <a:lstStyle/>
                    <a:p>
                      <a:pPr algn="l" fontAlgn="b"/>
                      <a:r>
                        <a:rPr lang="en-US" sz="1000" u="none" strike="noStrike">
                          <a:effectLst/>
                        </a:rPr>
                        <a:t>Student Respondent</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VP of Student Life</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2115330348"/>
                  </a:ext>
                </a:extLst>
              </a:tr>
              <a:tr h="167640">
                <a:tc>
                  <a:txBody>
                    <a:bodyPr/>
                    <a:lstStyle/>
                    <a:p>
                      <a:pPr algn="l" fontAlgn="b"/>
                      <a:r>
                        <a:rPr lang="en-US" sz="1000" u="none" strike="noStrike">
                          <a:effectLst/>
                        </a:rPr>
                        <a:t>Faculty Respondent </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Provost</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4048920260"/>
                  </a:ext>
                </a:extLst>
              </a:tr>
              <a:tr h="167640">
                <a:tc>
                  <a:txBody>
                    <a:bodyPr/>
                    <a:lstStyle/>
                    <a:p>
                      <a:pPr algn="l" fontAlgn="b"/>
                      <a:r>
                        <a:rPr lang="en-US" sz="1000" u="none" strike="noStrike">
                          <a:effectLst/>
                        </a:rPr>
                        <a:t>Staff Respondent</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VP of Finance</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1218421565"/>
                  </a:ext>
                </a:extLst>
              </a:tr>
              <a:tr h="167640">
                <a:tc>
                  <a:txBody>
                    <a:bodyPr/>
                    <a:lstStyle/>
                    <a:p>
                      <a:pPr algn="l" fontAlgn="b"/>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 </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893050594"/>
                  </a:ext>
                </a:extLst>
              </a:tr>
              <a:tr h="167640">
                <a:tc gridSpan="2">
                  <a:txBody>
                    <a:bodyPr/>
                    <a:lstStyle/>
                    <a:p>
                      <a:pPr algn="ctr" fontAlgn="b"/>
                      <a:r>
                        <a:rPr lang="en-US" sz="1000" u="none" strike="noStrike">
                          <a:effectLst/>
                        </a:rPr>
                        <a:t>Appeals Officials</a:t>
                      </a:r>
                      <a:endParaRPr lang="en-US" sz="1000" b="1" i="0" u="none" strike="noStrike">
                        <a:solidFill>
                          <a:srgbClr val="000000"/>
                        </a:solidFill>
                        <a:effectLst/>
                        <a:latin typeface="Tahoma" panose="020B060403050404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1093622765"/>
                  </a:ext>
                </a:extLst>
              </a:tr>
              <a:tr h="175260">
                <a:tc>
                  <a:txBody>
                    <a:bodyPr/>
                    <a:lstStyle/>
                    <a:p>
                      <a:pPr algn="l" fontAlgn="b"/>
                      <a:r>
                        <a:rPr lang="en-US" sz="1000" u="none" strike="noStrike">
                          <a:effectLst/>
                        </a:rPr>
                        <a:t>Student Respondent</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VP for Institutional Advancement</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3167765085"/>
                  </a:ext>
                </a:extLst>
              </a:tr>
              <a:tr h="167640">
                <a:tc>
                  <a:txBody>
                    <a:bodyPr/>
                    <a:lstStyle/>
                    <a:p>
                      <a:pPr algn="l" fontAlgn="b"/>
                      <a:r>
                        <a:rPr lang="en-US" sz="1000" u="none" strike="noStrike">
                          <a:effectLst/>
                        </a:rPr>
                        <a:t>Faculty respondent</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a:effectLst/>
                        </a:rPr>
                        <a:t>VP for Marketing</a:t>
                      </a:r>
                      <a:endParaRPr lang="en-US" sz="1000" b="0" i="0" u="none" strike="noStrike">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3771168099"/>
                  </a:ext>
                </a:extLst>
              </a:tr>
              <a:tr h="167640">
                <a:tc>
                  <a:txBody>
                    <a:bodyPr/>
                    <a:lstStyle/>
                    <a:p>
                      <a:pPr algn="l" fontAlgn="b"/>
                      <a:r>
                        <a:rPr lang="en-US" sz="1000" u="none" strike="noStrike">
                          <a:effectLst/>
                        </a:rPr>
                        <a:t>Staff Respondent</a:t>
                      </a:r>
                      <a:endParaRPr lang="en-US" sz="1000" b="0" i="0" u="none" strike="noStrike">
                        <a:solidFill>
                          <a:srgbClr val="000000"/>
                        </a:solidFill>
                        <a:effectLst/>
                        <a:latin typeface="Tahoma" panose="020B0604030504040204" pitchFamily="34" charset="0"/>
                      </a:endParaRPr>
                    </a:p>
                  </a:txBody>
                  <a:tcPr marL="7620" marR="7620" marT="7620" marB="0" anchor="b"/>
                </a:tc>
                <a:tc>
                  <a:txBody>
                    <a:bodyPr/>
                    <a:lstStyle/>
                    <a:p>
                      <a:pPr algn="l" fontAlgn="b"/>
                      <a:r>
                        <a:rPr lang="en-US" sz="1000" u="none" strike="noStrike" dirty="0">
                          <a:effectLst/>
                        </a:rPr>
                        <a:t>VP for Enrollment Management</a:t>
                      </a:r>
                      <a:endParaRPr lang="en-US" sz="1000" b="0" i="0" u="none" strike="noStrike" dirty="0">
                        <a:solidFill>
                          <a:srgbClr val="00000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4052258217"/>
                  </a:ext>
                </a:extLst>
              </a:tr>
            </a:tbl>
          </a:graphicData>
        </a:graphic>
      </p:graphicFrame>
    </p:spTree>
    <p:extLst>
      <p:ext uri="{BB962C8B-B14F-4D97-AF65-F5344CB8AC3E}">
        <p14:creationId xmlns:p14="http://schemas.microsoft.com/office/powerpoint/2010/main" val="122506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99F4-7718-4BCD-8B7C-439208E87780}"/>
              </a:ext>
            </a:extLst>
          </p:cNvPr>
          <p:cNvSpPr>
            <a:spLocks noGrp="1"/>
          </p:cNvSpPr>
          <p:nvPr>
            <p:ph type="title"/>
          </p:nvPr>
        </p:nvSpPr>
        <p:spPr/>
        <p:txBody>
          <a:bodyPr/>
          <a:lstStyle/>
          <a:p>
            <a:r>
              <a:rPr lang="en-US" dirty="0"/>
              <a:t>Cross-Examination</a:t>
            </a:r>
          </a:p>
        </p:txBody>
      </p:sp>
      <p:sp>
        <p:nvSpPr>
          <p:cNvPr id="3" name="Content Placeholder 2">
            <a:extLst>
              <a:ext uri="{FF2B5EF4-FFF2-40B4-BE49-F238E27FC236}">
                <a16:creationId xmlns:a16="http://schemas.microsoft.com/office/drawing/2014/main" id="{881F926D-CAEC-4332-B704-5AD0E1D2D028}"/>
              </a:ext>
            </a:extLst>
          </p:cNvPr>
          <p:cNvSpPr>
            <a:spLocks noGrp="1"/>
          </p:cNvSpPr>
          <p:nvPr>
            <p:ph sz="half" idx="1"/>
          </p:nvPr>
        </p:nvSpPr>
        <p:spPr/>
        <p:txBody>
          <a:bodyPr>
            <a:normAutofit/>
          </a:bodyPr>
          <a:lstStyle/>
          <a:p>
            <a:pPr>
              <a:buFont typeface="Wingdings" panose="05000000000000000000" pitchFamily="2" charset="2"/>
              <a:buChar char="v"/>
            </a:pPr>
            <a:r>
              <a:rPr lang="en-US" sz="2400" dirty="0"/>
              <a:t>Party’s advisor asks the questions</a:t>
            </a:r>
          </a:p>
          <a:p>
            <a:pPr>
              <a:buFont typeface="Wingdings" panose="05000000000000000000" pitchFamily="2" charset="2"/>
              <a:buChar char="v"/>
            </a:pPr>
            <a:r>
              <a:rPr lang="en-US" sz="2400" dirty="0"/>
              <a:t>Cannot ask the same question twice or a variation of the question</a:t>
            </a:r>
          </a:p>
          <a:p>
            <a:pPr>
              <a:buFont typeface="Wingdings" panose="05000000000000000000" pitchFamily="2" charset="2"/>
              <a:buChar char="v"/>
            </a:pPr>
            <a:r>
              <a:rPr lang="en-US" sz="2400" dirty="0"/>
              <a:t>Cannot bully or badger the other party</a:t>
            </a:r>
          </a:p>
        </p:txBody>
      </p:sp>
      <p:sp>
        <p:nvSpPr>
          <p:cNvPr id="4" name="Content Placeholder 3">
            <a:extLst>
              <a:ext uri="{FF2B5EF4-FFF2-40B4-BE49-F238E27FC236}">
                <a16:creationId xmlns:a16="http://schemas.microsoft.com/office/drawing/2014/main" id="{68537E8F-2C2F-4511-AD0E-11E4CF817FC4}"/>
              </a:ext>
            </a:extLst>
          </p:cNvPr>
          <p:cNvSpPr>
            <a:spLocks noGrp="1"/>
          </p:cNvSpPr>
          <p:nvPr>
            <p:ph sz="half" idx="2"/>
          </p:nvPr>
        </p:nvSpPr>
        <p:spPr/>
        <p:txBody>
          <a:bodyPr>
            <a:normAutofit/>
          </a:bodyPr>
          <a:lstStyle/>
          <a:p>
            <a:pPr>
              <a:buFont typeface="Wingdings" panose="05000000000000000000" pitchFamily="2" charset="2"/>
              <a:buChar char="v"/>
            </a:pPr>
            <a:r>
              <a:rPr lang="en-US" sz="3200" dirty="0"/>
              <a:t>Hearing Panel chair rules on relevance of each question with the point of law</a:t>
            </a:r>
          </a:p>
        </p:txBody>
      </p:sp>
    </p:spTree>
    <p:extLst>
      <p:ext uri="{BB962C8B-B14F-4D97-AF65-F5344CB8AC3E}">
        <p14:creationId xmlns:p14="http://schemas.microsoft.com/office/powerpoint/2010/main" val="359723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6AD7-5186-4F3F-9E12-707059FA2CAD}"/>
              </a:ext>
            </a:extLst>
          </p:cNvPr>
          <p:cNvSpPr>
            <a:spLocks noGrp="1"/>
          </p:cNvSpPr>
          <p:nvPr>
            <p:ph type="title"/>
          </p:nvPr>
        </p:nvSpPr>
        <p:spPr/>
        <p:txBody>
          <a:bodyPr/>
          <a:lstStyle/>
          <a:p>
            <a:r>
              <a:rPr lang="en-US" dirty="0"/>
              <a:t>Training Materials must be published</a:t>
            </a:r>
          </a:p>
        </p:txBody>
      </p:sp>
      <p:sp>
        <p:nvSpPr>
          <p:cNvPr id="3" name="Content Placeholder 2">
            <a:extLst>
              <a:ext uri="{FF2B5EF4-FFF2-40B4-BE49-F238E27FC236}">
                <a16:creationId xmlns:a16="http://schemas.microsoft.com/office/drawing/2014/main" id="{1719E0EB-7B07-477B-82BF-12DAED9ED7B6}"/>
              </a:ext>
            </a:extLst>
          </p:cNvPr>
          <p:cNvSpPr>
            <a:spLocks noGrp="1"/>
          </p:cNvSpPr>
          <p:nvPr>
            <p:ph idx="1"/>
          </p:nvPr>
        </p:nvSpPr>
        <p:spPr/>
        <p:txBody>
          <a:bodyPr>
            <a:normAutofit/>
          </a:bodyPr>
          <a:lstStyle/>
          <a:p>
            <a:pPr>
              <a:buFont typeface="Wingdings" panose="05000000000000000000" pitchFamily="2" charset="2"/>
              <a:buChar char="v"/>
            </a:pPr>
            <a:r>
              <a:rPr lang="en-US" sz="2800" dirty="0"/>
              <a:t>106.45 (b)(10)(D) </a:t>
            </a:r>
          </a:p>
          <a:p>
            <a:pPr>
              <a:buFont typeface="Wingdings" panose="05000000000000000000" pitchFamily="2" charset="2"/>
              <a:buChar char="v"/>
            </a:pPr>
            <a:r>
              <a:rPr lang="en-US" sz="2800" dirty="0"/>
              <a:t>Publish on the College’s website all materials used to train:</a:t>
            </a:r>
          </a:p>
          <a:p>
            <a:pPr lvl="1">
              <a:buFont typeface="Wingdings" panose="05000000000000000000" pitchFamily="2" charset="2"/>
              <a:buChar char="v"/>
            </a:pPr>
            <a:r>
              <a:rPr lang="en-US" sz="2800" dirty="0"/>
              <a:t>Title IX Coordinator</a:t>
            </a:r>
          </a:p>
          <a:p>
            <a:pPr lvl="1">
              <a:buFont typeface="Wingdings" panose="05000000000000000000" pitchFamily="2" charset="2"/>
              <a:buChar char="v"/>
            </a:pPr>
            <a:r>
              <a:rPr lang="en-US" sz="2800" dirty="0"/>
              <a:t>Decision-makers</a:t>
            </a:r>
          </a:p>
          <a:p>
            <a:pPr lvl="1">
              <a:buFont typeface="Wingdings" panose="05000000000000000000" pitchFamily="2" charset="2"/>
              <a:buChar char="v"/>
            </a:pPr>
            <a:r>
              <a:rPr lang="en-US" sz="2800" dirty="0"/>
              <a:t>Appeals Officials</a:t>
            </a:r>
          </a:p>
          <a:p>
            <a:pPr lvl="1">
              <a:buFont typeface="Wingdings" panose="05000000000000000000" pitchFamily="2" charset="2"/>
              <a:buChar char="v"/>
            </a:pPr>
            <a:r>
              <a:rPr lang="en-US" sz="2800" dirty="0"/>
              <a:t>Mediators (Chaplain and Ombudsperson)</a:t>
            </a:r>
          </a:p>
        </p:txBody>
      </p:sp>
    </p:spTree>
    <p:extLst>
      <p:ext uri="{BB962C8B-B14F-4D97-AF65-F5344CB8AC3E}">
        <p14:creationId xmlns:p14="http://schemas.microsoft.com/office/powerpoint/2010/main" val="193053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AC14-C672-41FD-8AA5-0A0C71397FB4}"/>
              </a:ext>
            </a:extLst>
          </p:cNvPr>
          <p:cNvSpPr>
            <a:spLocks noGrp="1"/>
          </p:cNvSpPr>
          <p:nvPr>
            <p:ph type="title"/>
          </p:nvPr>
        </p:nvSpPr>
        <p:spPr/>
        <p:txBody>
          <a:bodyPr/>
          <a:lstStyle/>
          <a:p>
            <a:r>
              <a:rPr lang="en-US" dirty="0"/>
              <a:t>Flowchart of Process</a:t>
            </a:r>
          </a:p>
        </p:txBody>
      </p:sp>
      <p:pic>
        <p:nvPicPr>
          <p:cNvPr id="4" name="Content Placeholder 3">
            <a:extLst>
              <a:ext uri="{FF2B5EF4-FFF2-40B4-BE49-F238E27FC236}">
                <a16:creationId xmlns:a16="http://schemas.microsoft.com/office/drawing/2014/main" id="{D862551E-6949-44FA-AAF8-AFD2E003B8BD}"/>
              </a:ext>
            </a:extLst>
          </p:cNvPr>
          <p:cNvPicPr>
            <a:picLocks noGrp="1" noChangeAspect="1"/>
          </p:cNvPicPr>
          <p:nvPr>
            <p:ph idx="1"/>
          </p:nvPr>
        </p:nvPicPr>
        <p:blipFill>
          <a:blip r:embed="rId2"/>
          <a:stretch>
            <a:fillRect/>
          </a:stretch>
        </p:blipFill>
        <p:spPr>
          <a:xfrm>
            <a:off x="1302708" y="1828800"/>
            <a:ext cx="9381994" cy="4271375"/>
          </a:xfrm>
          <a:prstGeom prst="rect">
            <a:avLst/>
          </a:prstGeom>
        </p:spPr>
      </p:pic>
    </p:spTree>
    <p:extLst>
      <p:ext uri="{BB962C8B-B14F-4D97-AF65-F5344CB8AC3E}">
        <p14:creationId xmlns:p14="http://schemas.microsoft.com/office/powerpoint/2010/main" val="266430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37D0-0B8F-4D51-9DEB-6FFB233853EF}"/>
              </a:ext>
            </a:extLst>
          </p:cNvPr>
          <p:cNvSpPr>
            <a:spLocks noGrp="1"/>
          </p:cNvSpPr>
          <p:nvPr>
            <p:ph type="title"/>
          </p:nvPr>
        </p:nvSpPr>
        <p:spPr/>
        <p:txBody>
          <a:bodyPr/>
          <a:lstStyle/>
          <a:p>
            <a:r>
              <a:rPr lang="en-US" dirty="0"/>
              <a:t>Questions</a:t>
            </a:r>
          </a:p>
        </p:txBody>
      </p:sp>
      <p:sp>
        <p:nvSpPr>
          <p:cNvPr id="8" name="Text Placeholder 7">
            <a:extLst>
              <a:ext uri="{FF2B5EF4-FFF2-40B4-BE49-F238E27FC236}">
                <a16:creationId xmlns:a16="http://schemas.microsoft.com/office/drawing/2014/main" id="{EACD9BFB-6994-4A65-9A2F-1EB90EDF819B}"/>
              </a:ext>
            </a:extLst>
          </p:cNvPr>
          <p:cNvSpPr>
            <a:spLocks noGrp="1"/>
          </p:cNvSpPr>
          <p:nvPr>
            <p:ph type="body" idx="1"/>
          </p:nvPr>
        </p:nvSpPr>
        <p:spPr>
          <a:xfrm>
            <a:off x="1069849" y="2074333"/>
            <a:ext cx="4663440" cy="1371600"/>
          </a:xfrm>
        </p:spPr>
        <p:txBody>
          <a:bodyPr>
            <a:normAutofit/>
          </a:bodyPr>
          <a:lstStyle/>
          <a:p>
            <a:r>
              <a:rPr lang="en-US" sz="1500" b="0" dirty="0"/>
              <a:t>Carol Wuenschel, Executive Director of Human Resources and Title IX Coordinator</a:t>
            </a:r>
          </a:p>
          <a:p>
            <a:r>
              <a:rPr lang="en-US" sz="1400" b="0" dirty="0"/>
              <a:t>Wuenschel@hood.edu</a:t>
            </a:r>
          </a:p>
          <a:p>
            <a:r>
              <a:rPr lang="en-US" sz="1400" b="0" dirty="0"/>
              <a:t>(301) 696-3556</a:t>
            </a:r>
          </a:p>
        </p:txBody>
      </p:sp>
      <p:pic>
        <p:nvPicPr>
          <p:cNvPr id="6" name="Content Placeholder 5">
            <a:extLst>
              <a:ext uri="{FF2B5EF4-FFF2-40B4-BE49-F238E27FC236}">
                <a16:creationId xmlns:a16="http://schemas.microsoft.com/office/drawing/2014/main" id="{14CBA820-F782-4A18-B21E-99F51AE78096}"/>
              </a:ext>
            </a:extLst>
          </p:cNvPr>
          <p:cNvPicPr>
            <a:picLocks noGrp="1" noChangeAspect="1"/>
          </p:cNvPicPr>
          <p:nvPr>
            <p:ph sz="half" idx="2"/>
          </p:nvPr>
        </p:nvPicPr>
        <p:blipFill>
          <a:blip r:embed="rId2"/>
          <a:stretch>
            <a:fillRect/>
          </a:stretch>
        </p:blipFill>
        <p:spPr>
          <a:xfrm>
            <a:off x="1645262" y="3762729"/>
            <a:ext cx="1408812" cy="1792224"/>
          </a:xfrm>
          <a:prstGeom prst="rect">
            <a:avLst/>
          </a:prstGeom>
        </p:spPr>
      </p:pic>
      <p:sp>
        <p:nvSpPr>
          <p:cNvPr id="9" name="Text Placeholder 8">
            <a:extLst>
              <a:ext uri="{FF2B5EF4-FFF2-40B4-BE49-F238E27FC236}">
                <a16:creationId xmlns:a16="http://schemas.microsoft.com/office/drawing/2014/main" id="{2B00EE96-B12A-4B91-90B6-ABDBC665153E}"/>
              </a:ext>
            </a:extLst>
          </p:cNvPr>
          <p:cNvSpPr>
            <a:spLocks noGrp="1"/>
          </p:cNvSpPr>
          <p:nvPr>
            <p:ph type="body" sz="quarter" idx="3"/>
          </p:nvPr>
        </p:nvSpPr>
        <p:spPr>
          <a:xfrm>
            <a:off x="6458712" y="2074333"/>
            <a:ext cx="4663440" cy="1354667"/>
          </a:xfrm>
        </p:spPr>
        <p:txBody>
          <a:bodyPr>
            <a:normAutofit/>
          </a:bodyPr>
          <a:lstStyle/>
          <a:p>
            <a:r>
              <a:rPr lang="en-US" sz="1600" b="0" dirty="0"/>
              <a:t>Charles G. Mann, Vice President for Finance</a:t>
            </a:r>
          </a:p>
          <a:p>
            <a:r>
              <a:rPr lang="en-US" sz="1600" b="0" dirty="0"/>
              <a:t>mann@hood.edu</a:t>
            </a:r>
          </a:p>
          <a:p>
            <a:r>
              <a:rPr lang="en-US" sz="1600" b="0" dirty="0"/>
              <a:t>(301) 696-3611</a:t>
            </a:r>
          </a:p>
        </p:txBody>
      </p:sp>
      <p:pic>
        <p:nvPicPr>
          <p:cNvPr id="7" name="Content Placeholder 6">
            <a:extLst>
              <a:ext uri="{FF2B5EF4-FFF2-40B4-BE49-F238E27FC236}">
                <a16:creationId xmlns:a16="http://schemas.microsoft.com/office/drawing/2014/main" id="{8F9FC836-722C-40D0-8B35-403A1B910398}"/>
              </a:ext>
            </a:extLst>
          </p:cNvPr>
          <p:cNvPicPr>
            <a:picLocks noGrp="1" noChangeAspect="1"/>
          </p:cNvPicPr>
          <p:nvPr>
            <p:ph sz="quarter" idx="4"/>
          </p:nvPr>
        </p:nvPicPr>
        <p:blipFill>
          <a:blip r:embed="rId3"/>
          <a:stretch>
            <a:fillRect/>
          </a:stretch>
        </p:blipFill>
        <p:spPr>
          <a:xfrm>
            <a:off x="8147691" y="3762729"/>
            <a:ext cx="1485900" cy="1790700"/>
          </a:xfrm>
          <a:prstGeom prst="rect">
            <a:avLst/>
          </a:prstGeom>
        </p:spPr>
      </p:pic>
    </p:spTree>
    <p:extLst>
      <p:ext uri="{BB962C8B-B14F-4D97-AF65-F5344CB8AC3E}">
        <p14:creationId xmlns:p14="http://schemas.microsoft.com/office/powerpoint/2010/main" val="76146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947C-FC14-4A7A-9DDB-2B3EF17C1A83}"/>
              </a:ext>
            </a:extLst>
          </p:cNvPr>
          <p:cNvSpPr>
            <a:spLocks noGrp="1"/>
          </p:cNvSpPr>
          <p:nvPr>
            <p:ph type="title"/>
          </p:nvPr>
        </p:nvSpPr>
        <p:spPr/>
        <p:txBody>
          <a:bodyPr/>
          <a:lstStyle/>
          <a:p>
            <a:r>
              <a:rPr lang="en-US" dirty="0"/>
              <a:t>What is new in Title IX regulations</a:t>
            </a:r>
          </a:p>
        </p:txBody>
      </p:sp>
      <p:sp>
        <p:nvSpPr>
          <p:cNvPr id="3" name="Content Placeholder 2">
            <a:extLst>
              <a:ext uri="{FF2B5EF4-FFF2-40B4-BE49-F238E27FC236}">
                <a16:creationId xmlns:a16="http://schemas.microsoft.com/office/drawing/2014/main" id="{07194425-D3E6-4D8F-8050-8C174E3E3C9C}"/>
              </a:ext>
            </a:extLst>
          </p:cNvPr>
          <p:cNvSpPr>
            <a:spLocks noGrp="1"/>
          </p:cNvSpPr>
          <p:nvPr>
            <p:ph sz="half" idx="1"/>
          </p:nvPr>
        </p:nvSpPr>
        <p:spPr/>
        <p:txBody>
          <a:bodyPr>
            <a:normAutofit fontScale="85000" lnSpcReduction="10000"/>
          </a:bodyPr>
          <a:lstStyle/>
          <a:p>
            <a:pPr marL="342900" indent="-342900">
              <a:buFont typeface="+mj-lt"/>
              <a:buAutoNum type="arabicPeriod"/>
            </a:pPr>
            <a:r>
              <a:rPr lang="en-US" dirty="0"/>
              <a:t>Terminology</a:t>
            </a:r>
          </a:p>
          <a:p>
            <a:pPr marL="342900" indent="-342900">
              <a:buFont typeface="+mj-lt"/>
              <a:buAutoNum type="arabicPeriod"/>
            </a:pPr>
            <a:r>
              <a:rPr lang="en-US" dirty="0"/>
              <a:t>Standard of Evidence</a:t>
            </a:r>
          </a:p>
          <a:p>
            <a:pPr marL="342900" indent="-342900">
              <a:buFont typeface="+mj-lt"/>
              <a:buAutoNum type="arabicPeriod"/>
            </a:pPr>
            <a:r>
              <a:rPr lang="en-US" dirty="0"/>
              <a:t>What Constitutes Notice</a:t>
            </a:r>
          </a:p>
          <a:p>
            <a:pPr marL="342900" indent="-342900">
              <a:buFont typeface="+mj-lt"/>
              <a:buAutoNum type="arabicPeriod"/>
            </a:pPr>
            <a:r>
              <a:rPr lang="en-US" dirty="0"/>
              <a:t>Responsible Employees</a:t>
            </a:r>
          </a:p>
          <a:p>
            <a:pPr marL="342900" indent="-342900">
              <a:buFont typeface="+mj-lt"/>
              <a:buAutoNum type="arabicPeriod"/>
            </a:pPr>
            <a:r>
              <a:rPr lang="en-US" dirty="0"/>
              <a:t>Mandatory Dismissal</a:t>
            </a:r>
          </a:p>
          <a:p>
            <a:pPr marL="342900" indent="-342900">
              <a:buFont typeface="+mj-lt"/>
              <a:buAutoNum type="arabicPeriod"/>
            </a:pPr>
            <a:r>
              <a:rPr lang="en-US" dirty="0"/>
              <a:t>Advisors</a:t>
            </a:r>
          </a:p>
          <a:p>
            <a:pPr marL="342900" indent="-342900">
              <a:buFont typeface="+mj-lt"/>
              <a:buAutoNum type="arabicPeriod"/>
            </a:pPr>
            <a:r>
              <a:rPr lang="en-US" dirty="0"/>
              <a:t>Interim Measures</a:t>
            </a:r>
          </a:p>
          <a:p>
            <a:pPr marL="342900" indent="-342900">
              <a:buFont typeface="+mj-lt"/>
              <a:buAutoNum type="arabicPeriod"/>
            </a:pPr>
            <a:r>
              <a:rPr lang="en-US" dirty="0"/>
              <a:t>Timing of Review and Comment Period</a:t>
            </a:r>
          </a:p>
          <a:p>
            <a:pPr marL="342900" indent="-342900">
              <a:buFont typeface="+mj-lt"/>
              <a:buAutoNum type="arabicPeriod"/>
            </a:pPr>
            <a:r>
              <a:rPr lang="en-US" dirty="0"/>
              <a:t>Live Hearings and Decision Makers</a:t>
            </a:r>
          </a:p>
          <a:p>
            <a:pPr marL="342900" indent="-342900">
              <a:buFont typeface="+mj-lt"/>
              <a:buAutoNum type="arabicPeriod"/>
            </a:pPr>
            <a:r>
              <a:rPr lang="en-US" dirty="0"/>
              <a:t> Cross-Examination </a:t>
            </a:r>
          </a:p>
          <a:p>
            <a:pPr marL="342900" indent="-342900">
              <a:buFont typeface="+mj-lt"/>
              <a:buAutoNum type="arabicPeriod"/>
            </a:pPr>
            <a:r>
              <a:rPr lang="en-US" dirty="0"/>
              <a:t> Training Materials Publication</a:t>
            </a:r>
          </a:p>
        </p:txBody>
      </p:sp>
      <p:pic>
        <p:nvPicPr>
          <p:cNvPr id="8" name="Content Placeholder 7">
            <a:extLst>
              <a:ext uri="{FF2B5EF4-FFF2-40B4-BE49-F238E27FC236}">
                <a16:creationId xmlns:a16="http://schemas.microsoft.com/office/drawing/2014/main" id="{BD9BF8E5-E7F6-4DAA-A9B6-B02E41412E08}"/>
              </a:ext>
            </a:extLst>
          </p:cNvPr>
          <p:cNvPicPr>
            <a:picLocks noGrp="1" noChangeAspect="1"/>
          </p:cNvPicPr>
          <p:nvPr>
            <p:ph sz="half" idx="2"/>
          </p:nvPr>
        </p:nvPicPr>
        <p:blipFill>
          <a:blip r:embed="rId2"/>
          <a:stretch>
            <a:fillRect/>
          </a:stretch>
        </p:blipFill>
        <p:spPr>
          <a:xfrm>
            <a:off x="6461240" y="2672824"/>
            <a:ext cx="4663844" cy="2609314"/>
          </a:xfrm>
          <a:prstGeom prst="rect">
            <a:avLst/>
          </a:prstGeom>
        </p:spPr>
      </p:pic>
    </p:spTree>
    <p:extLst>
      <p:ext uri="{BB962C8B-B14F-4D97-AF65-F5344CB8AC3E}">
        <p14:creationId xmlns:p14="http://schemas.microsoft.com/office/powerpoint/2010/main" val="268038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32E0-CD70-447E-BA9B-A88BB7EC194C}"/>
              </a:ext>
            </a:extLst>
          </p:cNvPr>
          <p:cNvSpPr>
            <a:spLocks noGrp="1"/>
          </p:cNvSpPr>
          <p:nvPr>
            <p:ph type="title"/>
          </p:nvPr>
        </p:nvSpPr>
        <p:spPr/>
        <p:txBody>
          <a:bodyPr/>
          <a:lstStyle/>
          <a:p>
            <a:r>
              <a:rPr lang="en-US" dirty="0"/>
              <a:t>Terminology - What’s old is new again</a:t>
            </a:r>
          </a:p>
        </p:txBody>
      </p:sp>
      <p:sp>
        <p:nvSpPr>
          <p:cNvPr id="3" name="Content Placeholder 2">
            <a:extLst>
              <a:ext uri="{FF2B5EF4-FFF2-40B4-BE49-F238E27FC236}">
                <a16:creationId xmlns:a16="http://schemas.microsoft.com/office/drawing/2014/main" id="{72113518-50B7-4B99-A862-95EF977D4596}"/>
              </a:ext>
            </a:extLst>
          </p:cNvPr>
          <p:cNvSpPr>
            <a:spLocks noGrp="1"/>
          </p:cNvSpPr>
          <p:nvPr>
            <p:ph sz="half" idx="1"/>
          </p:nvPr>
        </p:nvSpPr>
        <p:spPr>
          <a:xfrm>
            <a:off x="1031289" y="2103120"/>
            <a:ext cx="6674527" cy="3749040"/>
          </a:xfrm>
        </p:spPr>
        <p:txBody>
          <a:bodyPr>
            <a:normAutofit/>
          </a:bodyPr>
          <a:lstStyle/>
          <a:p>
            <a:pPr>
              <a:buFont typeface="Wingdings" panose="05000000000000000000" pitchFamily="2" charset="2"/>
              <a:buChar char="v"/>
            </a:pPr>
            <a:r>
              <a:rPr lang="en-US" dirty="0">
                <a:solidFill>
                  <a:srgbClr val="FF0000"/>
                </a:solidFill>
              </a:rPr>
              <a:t>Complainant</a:t>
            </a:r>
            <a:r>
              <a:rPr lang="en-US" dirty="0"/>
              <a:t> – formerly known as complaining party</a:t>
            </a:r>
          </a:p>
          <a:p>
            <a:pPr>
              <a:buFont typeface="Wingdings" panose="05000000000000000000" pitchFamily="2" charset="2"/>
              <a:buChar char="v"/>
            </a:pPr>
            <a:r>
              <a:rPr lang="en-US" dirty="0">
                <a:solidFill>
                  <a:srgbClr val="FF0000"/>
                </a:solidFill>
              </a:rPr>
              <a:t>Respondent</a:t>
            </a:r>
            <a:r>
              <a:rPr lang="en-US" dirty="0"/>
              <a:t> – formerly known as responding party</a:t>
            </a:r>
          </a:p>
          <a:p>
            <a:pPr>
              <a:buFont typeface="Wingdings" panose="05000000000000000000" pitchFamily="2" charset="2"/>
              <a:buChar char="v"/>
            </a:pPr>
            <a:r>
              <a:rPr lang="en-US" dirty="0">
                <a:solidFill>
                  <a:srgbClr val="FF0000"/>
                </a:solidFill>
              </a:rPr>
              <a:t>Recipient </a:t>
            </a:r>
            <a:r>
              <a:rPr lang="en-US" dirty="0"/>
              <a:t>– institution that receives federal funding</a:t>
            </a:r>
          </a:p>
          <a:p>
            <a:pPr>
              <a:buFont typeface="Wingdings" panose="05000000000000000000" pitchFamily="2" charset="2"/>
              <a:buChar char="v"/>
            </a:pPr>
            <a:r>
              <a:rPr lang="en-US" dirty="0">
                <a:solidFill>
                  <a:srgbClr val="FF0000"/>
                </a:solidFill>
              </a:rPr>
              <a:t>Sexual Harassment </a:t>
            </a:r>
            <a:r>
              <a:rPr lang="en-US" dirty="0"/>
              <a:t>– (1) quid pro quo by an employee; (2) unwelcome conduct that discriminates based on sex that is so severe, pervasive and objectively offensive that it denies a person equal access to the College’s education program and/or activity; (3) includes sexual assault, dating violence, domestic violence and stalking</a:t>
            </a:r>
          </a:p>
        </p:txBody>
      </p:sp>
      <p:pic>
        <p:nvPicPr>
          <p:cNvPr id="15" name="Content Placeholder 14" descr="A close up of a sign&#10;&#10;Description automatically generated">
            <a:extLst>
              <a:ext uri="{FF2B5EF4-FFF2-40B4-BE49-F238E27FC236}">
                <a16:creationId xmlns:a16="http://schemas.microsoft.com/office/drawing/2014/main" id="{FEFD7AA2-6DCC-44B1-A792-A7062370E5EC}"/>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937993" y="2014194"/>
            <a:ext cx="2828925" cy="3190875"/>
          </a:xfrm>
        </p:spPr>
      </p:pic>
    </p:spTree>
    <p:extLst>
      <p:ext uri="{BB962C8B-B14F-4D97-AF65-F5344CB8AC3E}">
        <p14:creationId xmlns:p14="http://schemas.microsoft.com/office/powerpoint/2010/main" val="201416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1480-2588-4496-A150-8D58ADE9C913}"/>
              </a:ext>
            </a:extLst>
          </p:cNvPr>
          <p:cNvSpPr>
            <a:spLocks noGrp="1"/>
          </p:cNvSpPr>
          <p:nvPr>
            <p:ph type="title"/>
          </p:nvPr>
        </p:nvSpPr>
        <p:spPr/>
        <p:txBody>
          <a:bodyPr/>
          <a:lstStyle/>
          <a:p>
            <a:r>
              <a:rPr lang="en-US" dirty="0"/>
              <a:t>Standard of Evidence</a:t>
            </a:r>
          </a:p>
        </p:txBody>
      </p:sp>
      <p:pic>
        <p:nvPicPr>
          <p:cNvPr id="12" name="Content Placeholder 11" descr="A picture containing stationary, implement, pen, flying&#10;&#10;Description automatically generated">
            <a:extLst>
              <a:ext uri="{FF2B5EF4-FFF2-40B4-BE49-F238E27FC236}">
                <a16:creationId xmlns:a16="http://schemas.microsoft.com/office/drawing/2014/main" id="{A7316880-9A16-4E53-AE2E-8D2E3DE50A35}"/>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900228" y="2014194"/>
            <a:ext cx="4516737" cy="3748087"/>
          </a:xfrm>
        </p:spPr>
      </p:pic>
      <p:sp>
        <p:nvSpPr>
          <p:cNvPr id="4" name="Content Placeholder 3">
            <a:extLst>
              <a:ext uri="{FF2B5EF4-FFF2-40B4-BE49-F238E27FC236}">
                <a16:creationId xmlns:a16="http://schemas.microsoft.com/office/drawing/2014/main" id="{4C72D89F-1742-488A-8830-DC8E6D921647}"/>
              </a:ext>
            </a:extLst>
          </p:cNvPr>
          <p:cNvSpPr>
            <a:spLocks noGrp="1"/>
          </p:cNvSpPr>
          <p:nvPr>
            <p:ph sz="half" idx="2"/>
          </p:nvPr>
        </p:nvSpPr>
        <p:spPr>
          <a:xfrm>
            <a:off x="1123634" y="2147826"/>
            <a:ext cx="4663440" cy="3623865"/>
          </a:xfrm>
        </p:spPr>
        <p:txBody>
          <a:bodyPr>
            <a:normAutofit/>
          </a:bodyPr>
          <a:lstStyle/>
          <a:p>
            <a:pPr marL="0" indent="0">
              <a:buNone/>
            </a:pPr>
            <a:r>
              <a:rPr lang="en-US" sz="4000" dirty="0">
                <a:solidFill>
                  <a:srgbClr val="FF0000"/>
                </a:solidFill>
              </a:rPr>
              <a:t>Preponderance of Evidence </a:t>
            </a:r>
            <a:r>
              <a:rPr lang="en-US" sz="4000" dirty="0"/>
              <a:t>– </a:t>
            </a:r>
          </a:p>
          <a:p>
            <a:pPr marL="0" indent="0">
              <a:buNone/>
            </a:pPr>
            <a:r>
              <a:rPr lang="en-US" sz="4000" dirty="0"/>
              <a:t>more likely </a:t>
            </a:r>
            <a:r>
              <a:rPr lang="en-US" sz="4000" b="1" dirty="0"/>
              <a:t>than</a:t>
            </a:r>
            <a:r>
              <a:rPr lang="en-US" sz="4000" dirty="0"/>
              <a:t> </a:t>
            </a:r>
            <a:r>
              <a:rPr lang="en-US" sz="4000" b="1" dirty="0"/>
              <a:t>not</a:t>
            </a:r>
            <a:r>
              <a:rPr lang="en-US" sz="4000" dirty="0"/>
              <a:t> that it occurred</a:t>
            </a:r>
          </a:p>
        </p:txBody>
      </p:sp>
    </p:spTree>
    <p:extLst>
      <p:ext uri="{BB962C8B-B14F-4D97-AF65-F5344CB8AC3E}">
        <p14:creationId xmlns:p14="http://schemas.microsoft.com/office/powerpoint/2010/main" val="17044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A450F-CD0A-4862-A192-1FF71B55C5F9}"/>
              </a:ext>
            </a:extLst>
          </p:cNvPr>
          <p:cNvSpPr>
            <a:spLocks noGrp="1"/>
          </p:cNvSpPr>
          <p:nvPr>
            <p:ph type="title"/>
          </p:nvPr>
        </p:nvSpPr>
        <p:spPr/>
        <p:txBody>
          <a:bodyPr/>
          <a:lstStyle/>
          <a:p>
            <a:r>
              <a:rPr lang="en-US" dirty="0"/>
              <a:t>What constitutes notice</a:t>
            </a:r>
          </a:p>
        </p:txBody>
      </p:sp>
      <p:pic>
        <p:nvPicPr>
          <p:cNvPr id="11" name="Picture Placeholder 10" descr="Title IX Program">
            <a:extLst>
              <a:ext uri="{FF2B5EF4-FFF2-40B4-BE49-F238E27FC236}">
                <a16:creationId xmlns:a16="http://schemas.microsoft.com/office/drawing/2014/main" id="{E773B353-BA1E-4386-AC33-B7C18C44796E}"/>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16852" y="2091689"/>
            <a:ext cx="1924050" cy="2178469"/>
          </a:xfrm>
          <a:prstGeom prst="rect">
            <a:avLst/>
          </a:prstGeom>
          <a:noFill/>
          <a:ln>
            <a:noFill/>
          </a:ln>
        </p:spPr>
      </p:pic>
      <p:sp>
        <p:nvSpPr>
          <p:cNvPr id="6" name="Text Placeholder 5">
            <a:extLst>
              <a:ext uri="{FF2B5EF4-FFF2-40B4-BE49-F238E27FC236}">
                <a16:creationId xmlns:a16="http://schemas.microsoft.com/office/drawing/2014/main" id="{D9F1A9B6-534D-4BBB-8D2F-B6DACF4DC423}"/>
              </a:ext>
            </a:extLst>
          </p:cNvPr>
          <p:cNvSpPr>
            <a:spLocks noGrp="1"/>
          </p:cNvSpPr>
          <p:nvPr>
            <p:ph sz="half" idx="2"/>
          </p:nvPr>
        </p:nvSpPr>
        <p:spPr/>
        <p:txBody>
          <a:bodyPr/>
          <a:lstStyle/>
          <a:p>
            <a:pPr>
              <a:buFont typeface="Wingdings" panose="05000000000000000000" pitchFamily="2" charset="2"/>
              <a:buChar char="v"/>
            </a:pPr>
            <a:r>
              <a:rPr lang="en-US" sz="2400" dirty="0"/>
              <a:t>Actual notice to Title IX Coordinator</a:t>
            </a:r>
          </a:p>
          <a:p>
            <a:pPr>
              <a:buFont typeface="Wingdings" panose="05000000000000000000" pitchFamily="2" charset="2"/>
              <a:buChar char="v"/>
            </a:pPr>
            <a:r>
              <a:rPr lang="en-US" sz="2400" dirty="0"/>
              <a:t>Must be a formal complaint</a:t>
            </a:r>
          </a:p>
          <a:p>
            <a:pPr lvl="1">
              <a:buFont typeface="Wingdings" panose="05000000000000000000" pitchFamily="2" charset="2"/>
              <a:buChar char="v"/>
            </a:pPr>
            <a:r>
              <a:rPr lang="en-US" sz="2000" dirty="0"/>
              <a:t>Written</a:t>
            </a:r>
          </a:p>
          <a:p>
            <a:pPr lvl="1">
              <a:buFont typeface="Wingdings" panose="05000000000000000000" pitchFamily="2" charset="2"/>
              <a:buChar char="v"/>
            </a:pPr>
            <a:r>
              <a:rPr lang="en-US" sz="2000" dirty="0"/>
              <a:t>Online form</a:t>
            </a:r>
          </a:p>
          <a:p>
            <a:pPr>
              <a:buFont typeface="Wingdings" panose="05000000000000000000" pitchFamily="2" charset="2"/>
              <a:buChar char="v"/>
            </a:pPr>
            <a:r>
              <a:rPr lang="en-US" sz="2400" dirty="0"/>
              <a:t>Must respond promptly in a manner that is not “deliberately indifferent”</a:t>
            </a:r>
            <a:endParaRPr lang="en-US" sz="2200" dirty="0"/>
          </a:p>
        </p:txBody>
      </p:sp>
    </p:spTree>
    <p:extLst>
      <p:ext uri="{BB962C8B-B14F-4D97-AF65-F5344CB8AC3E}">
        <p14:creationId xmlns:p14="http://schemas.microsoft.com/office/powerpoint/2010/main" val="372943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006A-7538-4955-9713-ABD1BC24DCF5}"/>
              </a:ext>
            </a:extLst>
          </p:cNvPr>
          <p:cNvSpPr>
            <a:spLocks noGrp="1"/>
          </p:cNvSpPr>
          <p:nvPr>
            <p:ph type="title"/>
          </p:nvPr>
        </p:nvSpPr>
        <p:spPr>
          <a:xfrm>
            <a:off x="1066800" y="642594"/>
            <a:ext cx="4197658" cy="1371600"/>
          </a:xfrm>
        </p:spPr>
        <p:txBody>
          <a:bodyPr/>
          <a:lstStyle/>
          <a:p>
            <a:r>
              <a:rPr lang="en-US" dirty="0"/>
              <a:t>Mandatory Reporters</a:t>
            </a:r>
          </a:p>
        </p:txBody>
      </p:sp>
      <p:sp>
        <p:nvSpPr>
          <p:cNvPr id="4" name="Content Placeholder 3">
            <a:extLst>
              <a:ext uri="{FF2B5EF4-FFF2-40B4-BE49-F238E27FC236}">
                <a16:creationId xmlns:a16="http://schemas.microsoft.com/office/drawing/2014/main" id="{0A543903-54BD-4FA4-9A5D-8795FAED9D91}"/>
              </a:ext>
            </a:extLst>
          </p:cNvPr>
          <p:cNvSpPr>
            <a:spLocks noGrp="1"/>
          </p:cNvSpPr>
          <p:nvPr>
            <p:ph sz="half" idx="1"/>
          </p:nvPr>
        </p:nvSpPr>
        <p:spPr>
          <a:xfrm>
            <a:off x="506027" y="2103119"/>
            <a:ext cx="4758431" cy="3875992"/>
          </a:xfrm>
        </p:spPr>
        <p:txBody>
          <a:bodyPr>
            <a:normAutofit fontScale="70000" lnSpcReduction="20000"/>
          </a:bodyPr>
          <a:lstStyle/>
          <a:p>
            <a:pPr>
              <a:buFont typeface="Wingdings" panose="05000000000000000000" pitchFamily="2" charset="2"/>
              <a:buChar char="v"/>
            </a:pPr>
            <a:r>
              <a:rPr lang="en-US" dirty="0"/>
              <a:t>Hood College employees, including faculty and staff, are strongly encouraged to report allegations of gender discrimination, sexual harassment, sexual assault, dating violence, domestic violence and stalking to the Title IX Coordinator to maximize the institution's ability to investigate and potentially address and eliminate the misconduct. The employee should NOT attempt to determine if the harassment or violence actually did occur, or if a hostile environment is being created.</a:t>
            </a:r>
          </a:p>
          <a:p>
            <a:pPr>
              <a:buFont typeface="Wingdings" panose="05000000000000000000" pitchFamily="2" charset="2"/>
              <a:buChar char="v"/>
            </a:pPr>
            <a:r>
              <a:rPr lang="en-US" b="1" dirty="0"/>
              <a:t>What should a mandatory reporter do if an individual discloses that the person is a victim of a sexual assault or other sexual misconduct?</a:t>
            </a:r>
          </a:p>
          <a:p>
            <a:pPr lvl="1">
              <a:buFont typeface="Wingdings" panose="05000000000000000000" pitchFamily="2" charset="2"/>
              <a:buChar char="v"/>
            </a:pPr>
            <a:r>
              <a:rPr lang="en-US" sz="2000" dirty="0"/>
              <a:t>C – Create a safe space and demonstrate compassion</a:t>
            </a:r>
          </a:p>
          <a:p>
            <a:pPr lvl="1">
              <a:buFont typeface="Wingdings" panose="05000000000000000000" pitchFamily="2" charset="2"/>
              <a:buChar char="v"/>
            </a:pPr>
            <a:r>
              <a:rPr lang="en-US" sz="2000" dirty="0"/>
              <a:t>A – Address concerns and discuss options</a:t>
            </a:r>
          </a:p>
          <a:p>
            <a:pPr lvl="1">
              <a:buFont typeface="Wingdings" panose="05000000000000000000" pitchFamily="2" charset="2"/>
              <a:buChar char="v"/>
            </a:pPr>
            <a:r>
              <a:rPr lang="en-US" sz="2000" dirty="0"/>
              <a:t>R – Report to Title IX Coordinator</a:t>
            </a:r>
          </a:p>
          <a:p>
            <a:pPr lvl="1">
              <a:buFont typeface="Wingdings" panose="05000000000000000000" pitchFamily="2" charset="2"/>
              <a:buChar char="v"/>
            </a:pPr>
            <a:r>
              <a:rPr lang="en-US" sz="2000" dirty="0"/>
              <a:t>E – Empower victim to make choices</a:t>
            </a:r>
          </a:p>
          <a:p>
            <a:endParaRPr lang="en-US" dirty="0"/>
          </a:p>
        </p:txBody>
      </p:sp>
      <p:sp>
        <p:nvSpPr>
          <p:cNvPr id="5" name="Content Placeholder 4">
            <a:extLst>
              <a:ext uri="{FF2B5EF4-FFF2-40B4-BE49-F238E27FC236}">
                <a16:creationId xmlns:a16="http://schemas.microsoft.com/office/drawing/2014/main" id="{6A9F7568-1A00-4702-9048-64AF1D40F7C7}"/>
              </a:ext>
            </a:extLst>
          </p:cNvPr>
          <p:cNvSpPr>
            <a:spLocks noGrp="1"/>
          </p:cNvSpPr>
          <p:nvPr>
            <p:ph sz="half" idx="2"/>
          </p:nvPr>
        </p:nvSpPr>
        <p:spPr>
          <a:xfrm>
            <a:off x="5264458" y="878889"/>
            <a:ext cx="6135949" cy="5282214"/>
          </a:xfrm>
        </p:spPr>
        <p:txBody>
          <a:bodyPr>
            <a:normAutofit fontScale="70000" lnSpcReduction="20000"/>
          </a:bodyPr>
          <a:lstStyle/>
          <a:p>
            <a:r>
              <a:rPr lang="en-US" sz="2900" b="1" dirty="0"/>
              <a:t>Sample script:</a:t>
            </a:r>
          </a:p>
          <a:p>
            <a:pPr lvl="1">
              <a:buFont typeface="Wingdings" panose="05000000000000000000" pitchFamily="2" charset="2"/>
              <a:buChar char="v"/>
            </a:pPr>
            <a:r>
              <a:rPr lang="en-US" sz="2600" dirty="0"/>
              <a:t>“I am sorry that this has happened to you.”</a:t>
            </a:r>
          </a:p>
          <a:p>
            <a:pPr lvl="1">
              <a:buFont typeface="Wingdings" panose="05000000000000000000" pitchFamily="2" charset="2"/>
              <a:buChar char="v"/>
            </a:pPr>
            <a:r>
              <a:rPr lang="en-US" sz="2600" dirty="0"/>
              <a:t>“Do you need medical attention or do you wish to speak to a confidential counselor. There are people ready to help you during this difficult time.”</a:t>
            </a:r>
          </a:p>
          <a:p>
            <a:pPr lvl="1">
              <a:buFont typeface="Wingdings" panose="05000000000000000000" pitchFamily="2" charset="2"/>
              <a:buChar char="v"/>
            </a:pPr>
            <a:r>
              <a:rPr lang="en-US" sz="2600" dirty="0"/>
              <a:t>“I need to let you know that I need to report what has happened to you to the Title IX coordinator.”</a:t>
            </a:r>
          </a:p>
          <a:p>
            <a:pPr lvl="1">
              <a:buFont typeface="Wingdings" panose="05000000000000000000" pitchFamily="2" charset="2"/>
              <a:buChar char="v"/>
            </a:pPr>
            <a:r>
              <a:rPr lang="en-US" sz="2600" dirty="0"/>
              <a:t>“I am legally mandated to share information about this incident including your name.”</a:t>
            </a:r>
          </a:p>
          <a:p>
            <a:pPr lvl="1">
              <a:buFont typeface="Wingdings" panose="05000000000000000000" pitchFamily="2" charset="2"/>
              <a:buChar char="v"/>
            </a:pPr>
            <a:r>
              <a:rPr lang="en-US" sz="2600" dirty="0"/>
              <a:t>“The Title IX coordinator will be reaching out to you to explain your options under the College’s Title IX Policy should you wish to pursue disciplinary or criminal action against the other party.”</a:t>
            </a:r>
          </a:p>
          <a:p>
            <a:pPr lvl="1">
              <a:buFont typeface="Wingdings" panose="05000000000000000000" pitchFamily="2" charset="2"/>
              <a:buChar char="v"/>
            </a:pPr>
            <a:r>
              <a:rPr lang="en-US" sz="2600" dirty="0"/>
              <a:t>“What questions do you have?”</a:t>
            </a:r>
          </a:p>
          <a:p>
            <a:pPr lvl="1">
              <a:buFont typeface="Wingdings" panose="05000000000000000000" pitchFamily="2" charset="2"/>
              <a:buChar char="v"/>
            </a:pPr>
            <a:r>
              <a:rPr lang="en-US" sz="2600" dirty="0"/>
              <a:t>“What other support can I or the College provide to you at this time?”</a:t>
            </a:r>
          </a:p>
          <a:p>
            <a:pPr lvl="1">
              <a:buFont typeface="Wingdings" panose="05000000000000000000" pitchFamily="2" charset="2"/>
              <a:buChar char="v"/>
            </a:pPr>
            <a:r>
              <a:rPr lang="en-US" sz="2600" dirty="0"/>
              <a:t>“Please don’t try to handle this on your own. You have experienced some serious trauma and you deserve to use available resources to help you.”</a:t>
            </a:r>
          </a:p>
          <a:p>
            <a:endParaRPr lang="en-US" dirty="0"/>
          </a:p>
          <a:p>
            <a:endParaRPr lang="en-US" dirty="0"/>
          </a:p>
        </p:txBody>
      </p:sp>
    </p:spTree>
    <p:extLst>
      <p:ext uri="{BB962C8B-B14F-4D97-AF65-F5344CB8AC3E}">
        <p14:creationId xmlns:p14="http://schemas.microsoft.com/office/powerpoint/2010/main" val="140480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6A32A4-EE5E-477B-BAF7-D3C232FD8C13}"/>
              </a:ext>
            </a:extLst>
          </p:cNvPr>
          <p:cNvSpPr>
            <a:spLocks noGrp="1"/>
          </p:cNvSpPr>
          <p:nvPr>
            <p:ph type="title"/>
          </p:nvPr>
        </p:nvSpPr>
        <p:spPr>
          <a:xfrm>
            <a:off x="1066800" y="642594"/>
            <a:ext cx="10058400" cy="967000"/>
          </a:xfrm>
        </p:spPr>
        <p:txBody>
          <a:bodyPr/>
          <a:lstStyle/>
          <a:p>
            <a:r>
              <a:rPr lang="en-US" dirty="0"/>
              <a:t>Mandatory Dismissal</a:t>
            </a:r>
          </a:p>
        </p:txBody>
      </p:sp>
      <p:sp>
        <p:nvSpPr>
          <p:cNvPr id="8" name="Content Placeholder 7">
            <a:extLst>
              <a:ext uri="{FF2B5EF4-FFF2-40B4-BE49-F238E27FC236}">
                <a16:creationId xmlns:a16="http://schemas.microsoft.com/office/drawing/2014/main" id="{7EF5E16A-38D7-4A48-B451-6ADEB1C7C442}"/>
              </a:ext>
            </a:extLst>
          </p:cNvPr>
          <p:cNvSpPr>
            <a:spLocks noGrp="1"/>
          </p:cNvSpPr>
          <p:nvPr>
            <p:ph sz="half" idx="2"/>
          </p:nvPr>
        </p:nvSpPr>
        <p:spPr>
          <a:xfrm>
            <a:off x="4647157" y="1609594"/>
            <a:ext cx="6678458" cy="4242566"/>
          </a:xfrm>
        </p:spPr>
        <p:txBody>
          <a:bodyPr>
            <a:normAutofit fontScale="85000" lnSpcReduction="20000"/>
          </a:bodyPr>
          <a:lstStyle/>
          <a:p>
            <a:pPr>
              <a:buFont typeface="Wingdings" panose="05000000000000000000" pitchFamily="2" charset="2"/>
              <a:buChar char="v"/>
            </a:pPr>
            <a:r>
              <a:rPr lang="en-US" sz="2200" dirty="0"/>
              <a:t>The conduct alleged in the formal complaint would </a:t>
            </a:r>
            <a:r>
              <a:rPr lang="en-US" sz="2200" dirty="0">
                <a:solidFill>
                  <a:srgbClr val="FF0000"/>
                </a:solidFill>
              </a:rPr>
              <a:t>not constitute sexual harassment </a:t>
            </a:r>
            <a:r>
              <a:rPr lang="en-US" sz="2200" dirty="0"/>
              <a:t>under Title IX regulations; and/or</a:t>
            </a:r>
          </a:p>
          <a:p>
            <a:pPr>
              <a:buFont typeface="Wingdings" panose="05000000000000000000" pitchFamily="2" charset="2"/>
              <a:buChar char="v"/>
            </a:pPr>
            <a:r>
              <a:rPr lang="en-US" sz="2200" dirty="0"/>
              <a:t>The conduct </a:t>
            </a:r>
            <a:r>
              <a:rPr lang="en-US" sz="2200" dirty="0">
                <a:solidFill>
                  <a:srgbClr val="FF0000"/>
                </a:solidFill>
              </a:rPr>
              <a:t>did not occur in an educational program or activity controlled by the Hood College </a:t>
            </a:r>
            <a:r>
              <a:rPr lang="en-US" sz="2200" dirty="0"/>
              <a:t>(including buildings or property controlled by recognized student organizations), and the Hood College does not have </a:t>
            </a:r>
            <a:r>
              <a:rPr lang="en-US" sz="2200"/>
              <a:t>control over </a:t>
            </a:r>
            <a:r>
              <a:rPr lang="en-US" sz="2200" dirty="0"/>
              <a:t>the Respondent; and/or</a:t>
            </a:r>
          </a:p>
          <a:p>
            <a:pPr>
              <a:buFont typeface="Wingdings" panose="05000000000000000000" pitchFamily="2" charset="2"/>
              <a:buChar char="v"/>
            </a:pPr>
            <a:r>
              <a:rPr lang="en-US" sz="2200" dirty="0"/>
              <a:t>The conduct </a:t>
            </a:r>
            <a:r>
              <a:rPr lang="en-US" sz="2200" dirty="0">
                <a:solidFill>
                  <a:srgbClr val="FF0000"/>
                </a:solidFill>
              </a:rPr>
              <a:t>did not occur against a person in the United States</a:t>
            </a:r>
            <a:r>
              <a:rPr lang="en-US" sz="2200" dirty="0"/>
              <a:t>; and/or</a:t>
            </a:r>
          </a:p>
          <a:p>
            <a:pPr>
              <a:buFont typeface="Wingdings" panose="05000000000000000000" pitchFamily="2" charset="2"/>
              <a:buChar char="v"/>
            </a:pPr>
            <a:r>
              <a:rPr lang="en-US" sz="2200" dirty="0"/>
              <a:t>At the time of filing a formal complaint, a </a:t>
            </a:r>
            <a:r>
              <a:rPr lang="en-US" sz="2200" dirty="0">
                <a:solidFill>
                  <a:srgbClr val="FF0000"/>
                </a:solidFill>
              </a:rPr>
              <a:t>Complainant is not participating in or attempting to participate in the education program or activity </a:t>
            </a:r>
            <a:r>
              <a:rPr lang="en-US" sz="2200" dirty="0"/>
              <a:t>of the recipient. </a:t>
            </a:r>
          </a:p>
          <a:p>
            <a:pPr>
              <a:buFont typeface="Wingdings" panose="05000000000000000000" pitchFamily="2" charset="2"/>
              <a:buChar char="v"/>
            </a:pPr>
            <a:r>
              <a:rPr lang="en-US" sz="2200" dirty="0"/>
              <a:t>Does not prevent cause of action under another policy</a:t>
            </a:r>
          </a:p>
          <a:p>
            <a:endParaRPr lang="en-US" dirty="0"/>
          </a:p>
        </p:txBody>
      </p:sp>
      <p:pic>
        <p:nvPicPr>
          <p:cNvPr id="2050" name="Picture 2" descr="18 States + D.C. Seek To Delay Implementation Of Title IX Final Rule  Changes | Hirschfeld Kraemer">
            <a:extLst>
              <a:ext uri="{FF2B5EF4-FFF2-40B4-BE49-F238E27FC236}">
                <a16:creationId xmlns:a16="http://schemas.microsoft.com/office/drawing/2014/main" id="{FD8E6BAD-1331-4203-9CEC-782622D007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66385" y="2143829"/>
            <a:ext cx="3367414" cy="310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8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0D88-4240-46E5-BE36-18BABC3C2342}"/>
              </a:ext>
            </a:extLst>
          </p:cNvPr>
          <p:cNvSpPr>
            <a:spLocks noGrp="1"/>
          </p:cNvSpPr>
          <p:nvPr>
            <p:ph type="title"/>
          </p:nvPr>
        </p:nvSpPr>
        <p:spPr/>
        <p:txBody>
          <a:bodyPr/>
          <a:lstStyle/>
          <a:p>
            <a:r>
              <a:rPr lang="en-US" dirty="0"/>
              <a:t>Advisors</a:t>
            </a:r>
          </a:p>
        </p:txBody>
      </p:sp>
      <p:sp>
        <p:nvSpPr>
          <p:cNvPr id="3" name="Content Placeholder 2">
            <a:extLst>
              <a:ext uri="{FF2B5EF4-FFF2-40B4-BE49-F238E27FC236}">
                <a16:creationId xmlns:a16="http://schemas.microsoft.com/office/drawing/2014/main" id="{7C9B745B-B0DA-4AFC-A5E1-37D1E2C7F971}"/>
              </a:ext>
            </a:extLst>
          </p:cNvPr>
          <p:cNvSpPr>
            <a:spLocks noGrp="1"/>
          </p:cNvSpPr>
          <p:nvPr>
            <p:ph sz="half" idx="1"/>
          </p:nvPr>
        </p:nvSpPr>
        <p:spPr/>
        <p:txBody>
          <a:bodyPr>
            <a:normAutofit fontScale="92500"/>
          </a:bodyPr>
          <a:lstStyle/>
          <a:p>
            <a:pPr>
              <a:buFont typeface="Wingdings" panose="05000000000000000000" pitchFamily="2" charset="2"/>
              <a:buChar char="v"/>
            </a:pPr>
            <a:r>
              <a:rPr lang="en-US" dirty="0"/>
              <a:t>Role has been formalized in new Title IX regulations</a:t>
            </a:r>
          </a:p>
          <a:p>
            <a:pPr>
              <a:buFont typeface="Wingdings" panose="05000000000000000000" pitchFamily="2" charset="2"/>
              <a:buChar char="v"/>
            </a:pPr>
            <a:r>
              <a:rPr lang="en-US" dirty="0"/>
              <a:t>Required for sexual harassment cases</a:t>
            </a:r>
          </a:p>
          <a:p>
            <a:pPr>
              <a:buFont typeface="Wingdings" panose="05000000000000000000" pitchFamily="2" charset="2"/>
              <a:buChar char="v"/>
            </a:pPr>
            <a:r>
              <a:rPr lang="en-US" dirty="0"/>
              <a:t>If either party shows up at the live hearing without an advisor, one will be appointed for that party</a:t>
            </a:r>
          </a:p>
          <a:p>
            <a:pPr>
              <a:buFont typeface="Wingdings" panose="05000000000000000000" pitchFamily="2" charset="2"/>
              <a:buChar char="v"/>
            </a:pPr>
            <a:r>
              <a:rPr lang="en-US" dirty="0"/>
              <a:t>Party cannot fire the advisor during a hearing</a:t>
            </a:r>
          </a:p>
          <a:p>
            <a:pPr>
              <a:buFont typeface="Wingdings" panose="05000000000000000000" pitchFamily="2" charset="2"/>
              <a:buChar char="v"/>
            </a:pPr>
            <a:r>
              <a:rPr lang="en-US" dirty="0"/>
              <a:t>College can fire an advisor if the individual will not conduct the cross-examination during live hearing</a:t>
            </a:r>
          </a:p>
        </p:txBody>
      </p:sp>
      <p:sp>
        <p:nvSpPr>
          <p:cNvPr id="4" name="Content Placeholder 3">
            <a:extLst>
              <a:ext uri="{FF2B5EF4-FFF2-40B4-BE49-F238E27FC236}">
                <a16:creationId xmlns:a16="http://schemas.microsoft.com/office/drawing/2014/main" id="{1C390115-727E-4226-A0B6-22150B433651}"/>
              </a:ext>
            </a:extLst>
          </p:cNvPr>
          <p:cNvSpPr>
            <a:spLocks noGrp="1"/>
          </p:cNvSpPr>
          <p:nvPr>
            <p:ph sz="half" idx="2"/>
          </p:nvPr>
        </p:nvSpPr>
        <p:spPr/>
        <p:txBody>
          <a:bodyPr>
            <a:normAutofit fontScale="92500"/>
          </a:bodyPr>
          <a:lstStyle/>
          <a:p>
            <a:pPr>
              <a:buFont typeface="Wingdings" panose="05000000000000000000" pitchFamily="2" charset="2"/>
              <a:buChar char="v"/>
            </a:pPr>
            <a:r>
              <a:rPr lang="en-US" dirty="0"/>
              <a:t>Accompany a Complainant or Respondent to meetings with investigators </a:t>
            </a:r>
          </a:p>
          <a:p>
            <a:pPr>
              <a:buFont typeface="Wingdings" panose="05000000000000000000" pitchFamily="2" charset="2"/>
              <a:buChar char="v"/>
            </a:pPr>
            <a:r>
              <a:rPr lang="en-US" dirty="0"/>
              <a:t>Review evidence and investigation reports </a:t>
            </a:r>
          </a:p>
          <a:p>
            <a:pPr>
              <a:buFont typeface="Wingdings" panose="05000000000000000000" pitchFamily="2" charset="2"/>
              <a:buChar char="v"/>
            </a:pPr>
            <a:r>
              <a:rPr lang="en-US" dirty="0"/>
              <a:t> Cross examine the opposing party during a live hearing </a:t>
            </a:r>
          </a:p>
          <a:p>
            <a:pPr>
              <a:buFont typeface="Wingdings" panose="05000000000000000000" pitchFamily="2" charset="2"/>
              <a:buChar char="v"/>
            </a:pPr>
            <a:r>
              <a:rPr lang="en-US" dirty="0"/>
              <a:t> Questions are provided by Complainant or Respondent </a:t>
            </a:r>
          </a:p>
          <a:p>
            <a:pPr>
              <a:buFont typeface="Wingdings" panose="05000000000000000000" pitchFamily="2" charset="2"/>
              <a:buChar char="v"/>
            </a:pPr>
            <a:r>
              <a:rPr lang="en-US" dirty="0"/>
              <a:t> The Title IX Advisor is not responsible for developing the questions asked during a live hearing</a:t>
            </a:r>
          </a:p>
        </p:txBody>
      </p:sp>
    </p:spTree>
    <p:extLst>
      <p:ext uri="{BB962C8B-B14F-4D97-AF65-F5344CB8AC3E}">
        <p14:creationId xmlns:p14="http://schemas.microsoft.com/office/powerpoint/2010/main" val="242685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57DF-3EA6-4D4F-B6C9-CBAAF6E0AB20}"/>
              </a:ext>
            </a:extLst>
          </p:cNvPr>
          <p:cNvSpPr>
            <a:spLocks noGrp="1"/>
          </p:cNvSpPr>
          <p:nvPr>
            <p:ph type="title"/>
          </p:nvPr>
        </p:nvSpPr>
        <p:spPr/>
        <p:txBody>
          <a:bodyPr/>
          <a:lstStyle/>
          <a:p>
            <a:r>
              <a:rPr lang="en-US" dirty="0"/>
              <a:t>Interim Measures</a:t>
            </a:r>
          </a:p>
        </p:txBody>
      </p:sp>
      <p:sp>
        <p:nvSpPr>
          <p:cNvPr id="3" name="Content Placeholder 2">
            <a:extLst>
              <a:ext uri="{FF2B5EF4-FFF2-40B4-BE49-F238E27FC236}">
                <a16:creationId xmlns:a16="http://schemas.microsoft.com/office/drawing/2014/main" id="{407CD019-9B9B-49CB-A7CF-5713E376476B}"/>
              </a:ext>
            </a:extLst>
          </p:cNvPr>
          <p:cNvSpPr>
            <a:spLocks noGrp="1"/>
          </p:cNvSpPr>
          <p:nvPr>
            <p:ph sz="half" idx="1"/>
          </p:nvPr>
        </p:nvSpPr>
        <p:spPr>
          <a:xfrm>
            <a:off x="1066800" y="2103120"/>
            <a:ext cx="4219575" cy="3749040"/>
          </a:xfrm>
        </p:spPr>
        <p:txBody>
          <a:bodyPr>
            <a:normAutofit fontScale="55000" lnSpcReduction="20000"/>
          </a:bodyPr>
          <a:lstStyle/>
          <a:p>
            <a:pPr>
              <a:buFont typeface="Wingdings" panose="05000000000000000000" pitchFamily="2" charset="2"/>
              <a:buChar char="v"/>
            </a:pPr>
            <a:r>
              <a:rPr lang="en-US" sz="3100" dirty="0"/>
              <a:t>The § 106.30 definition of ‘‘supportive measures’’ permits recipients to provide either party, or both parties, individualized services, without fee or charge, before or after filing a formal complaint, or where no formal complaint has been filed.</a:t>
            </a:r>
          </a:p>
          <a:p>
            <a:endParaRPr lang="en-US" dirty="0"/>
          </a:p>
        </p:txBody>
      </p:sp>
      <p:sp>
        <p:nvSpPr>
          <p:cNvPr id="4" name="Content Placeholder 3">
            <a:extLst>
              <a:ext uri="{FF2B5EF4-FFF2-40B4-BE49-F238E27FC236}">
                <a16:creationId xmlns:a16="http://schemas.microsoft.com/office/drawing/2014/main" id="{E2656B93-84AF-4857-B84E-A4E9154BB480}"/>
              </a:ext>
            </a:extLst>
          </p:cNvPr>
          <p:cNvSpPr>
            <a:spLocks noGrp="1"/>
          </p:cNvSpPr>
          <p:nvPr>
            <p:ph sz="half" idx="2"/>
          </p:nvPr>
        </p:nvSpPr>
        <p:spPr>
          <a:xfrm>
            <a:off x="5581650" y="981075"/>
            <a:ext cx="5543551" cy="4871085"/>
          </a:xfrm>
        </p:spPr>
        <p:txBody>
          <a:bodyPr>
            <a:normAutofit fontScale="55000" lnSpcReduction="20000"/>
          </a:bodyPr>
          <a:lstStyle/>
          <a:p>
            <a:pPr>
              <a:buFont typeface="Wingdings" panose="05000000000000000000" pitchFamily="2" charset="2"/>
              <a:buChar char="v"/>
            </a:pPr>
            <a:r>
              <a:rPr lang="en-US" sz="2900" dirty="0"/>
              <a:t>Confidential non-disciplinary, non-punitive individualized services offered as appropriate, as reasonably available, and without fee or charge to restore or preserve equal access to the recipient’s education program or activity without unreasonably burdening the other party</a:t>
            </a:r>
          </a:p>
          <a:p>
            <a:pPr>
              <a:buFont typeface="Wingdings" panose="05000000000000000000" pitchFamily="2" charset="2"/>
              <a:buChar char="v"/>
            </a:pPr>
            <a:r>
              <a:rPr lang="en-US" sz="2900" dirty="0"/>
              <a:t>Including measures to protect the safety of all parties or the recipient’s educational environment, or deter sexual harassment</a:t>
            </a:r>
          </a:p>
          <a:p>
            <a:pPr>
              <a:buFont typeface="Wingdings" panose="05000000000000000000" pitchFamily="2" charset="2"/>
              <a:buChar char="v"/>
            </a:pPr>
            <a:r>
              <a:rPr lang="en-US" sz="2900" dirty="0"/>
              <a:t>May include counseling services, extensions of deadlines or other course-related adjustments, modifications of work or class schedules, campus escort services, mutual restrictions on contact between parties, changes in work or housing locations, leaves of absence, increased security and monitoring of certain areas of the campus </a:t>
            </a:r>
          </a:p>
          <a:p>
            <a:pPr>
              <a:buFont typeface="Wingdings" panose="05000000000000000000" pitchFamily="2" charset="2"/>
              <a:buChar char="v"/>
            </a:pPr>
            <a:r>
              <a:rPr lang="en-US" sz="2900" dirty="0"/>
              <a:t>Must consider complainant’s wishes and must provide the information even if a formal complaint is not filed</a:t>
            </a:r>
          </a:p>
          <a:p>
            <a:endParaRPr lang="en-US" dirty="0"/>
          </a:p>
        </p:txBody>
      </p:sp>
    </p:spTree>
    <p:extLst>
      <p:ext uri="{BB962C8B-B14F-4D97-AF65-F5344CB8AC3E}">
        <p14:creationId xmlns:p14="http://schemas.microsoft.com/office/powerpoint/2010/main" val="240001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2a6f7d2-6301-4fb3-8946-975b4cdf1a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9DB0CF10E8E34E8403DCF20CE3A79F" ma:contentTypeVersion="12" ma:contentTypeDescription="Create a new document." ma:contentTypeScope="" ma:versionID="d54fcccb754f99e1cd8d7d84d42e1b0b">
  <xsd:schema xmlns:xsd="http://www.w3.org/2001/XMLSchema" xmlns:xs="http://www.w3.org/2001/XMLSchema" xmlns:p="http://schemas.microsoft.com/office/2006/metadata/properties" xmlns:ns3="0da55e8c-25cb-4cb8-817a-239722dd411e" xmlns:ns4="72a6f7d2-6301-4fb3-8946-975b4cdf1a4c" targetNamespace="http://schemas.microsoft.com/office/2006/metadata/properties" ma:root="true" ma:fieldsID="365c7a8cfffd186767e7fe511e11b80a" ns3:_="" ns4:_="">
    <xsd:import namespace="0da55e8c-25cb-4cb8-817a-239722dd411e"/>
    <xsd:import namespace="72a6f7d2-6301-4fb3-8946-975b4cdf1a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55e8c-25cb-4cb8-817a-239722dd41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6f7d2-6301-4fb3-8946-975b4cdf1a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2a6f7d2-6301-4fb3-8946-975b4cdf1a4c"/>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C5F0510C-869A-4D23-BF48-78510DC55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55e8c-25cb-4cb8-817a-239722dd411e"/>
    <ds:schemaRef ds:uri="72a6f7d2-6301-4fb3-8946-975b4cdf1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{547B1286-6341-4293-BA5B-FEF81E3792CF}tf56219246_win32</Template>
  <TotalTime>0</TotalTime>
  <Words>1132</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Avenir Next LT Pro</vt:lpstr>
      <vt:lpstr>Avenir Next LT Pro Light</vt:lpstr>
      <vt:lpstr>Garamond</vt:lpstr>
      <vt:lpstr>Tahoma</vt:lpstr>
      <vt:lpstr>Wingdings</vt:lpstr>
      <vt:lpstr>SavonVTI</vt:lpstr>
      <vt:lpstr>Title IX for Employees</vt:lpstr>
      <vt:lpstr>What is new in Title IX regulations</vt:lpstr>
      <vt:lpstr>Terminology - What’s old is new again</vt:lpstr>
      <vt:lpstr>Standard of Evidence</vt:lpstr>
      <vt:lpstr>What constitutes notice</vt:lpstr>
      <vt:lpstr>Mandatory Reporters</vt:lpstr>
      <vt:lpstr>Mandatory Dismissal</vt:lpstr>
      <vt:lpstr>Advisors</vt:lpstr>
      <vt:lpstr>Interim Measures</vt:lpstr>
      <vt:lpstr>Timing of Review and Comment Period</vt:lpstr>
      <vt:lpstr>Live Hearings and Decision-makers</vt:lpstr>
      <vt:lpstr>Cross-Examination</vt:lpstr>
      <vt:lpstr>Training Materials must be published</vt:lpstr>
      <vt:lpstr>Flowchart of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2020-09-08T17:15:50Z</dcterms:created>
  <dcterms:modified xsi:type="dcterms:W3CDTF">2020-09-11T19:50:52Z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0x010100079DB0CF10E8E34E8403DCF20CE3A79F</vt:lpwstr>
  </property>
</Properties>
</file>